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2" d="100"/>
          <a:sy n="142" d="100"/>
        </p:scale>
        <p:origin x="342" y="16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9F940-D3E6-41A1-8DDA-F7AAC1CB5C14}" type="datetimeFigureOut">
              <a:rPr lang="en-US" smtClean="0"/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B725F-4D59-4C11-BBDC-E117129939E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6575" y="228600"/>
            <a:ext cx="9140825" cy="1981200"/>
          </a:xfrm>
        </p:spPr>
        <p:txBody>
          <a:bodyPr>
            <a:noAutofit/>
          </a:bodyPr>
          <a:lstStyle/>
          <a:p>
            <a:pPr algn="l"/>
            <a:r>
              <a:rPr lang="th-TH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แนวทางและค่าตรวจสุขภาพ</a:t>
            </a:r>
            <a:br>
              <a:rPr lang="en-US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</a:br>
            <a:r>
              <a:rPr lang="th-TH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ประกอบใบรับรองแพทย์สำหรับ</a:t>
            </a:r>
            <a:br>
              <a:rPr lang="th-TH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</a:br>
            <a:r>
              <a:rPr lang="th-TH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ผู้ประกอบกิจการเกี่ยวกับอาหารและสัมผัสอาหาร(</a:t>
            </a:r>
            <a:r>
              <a:rPr lang="en-US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Fit For work)</a:t>
            </a:r>
            <a:br>
              <a:rPr lang="en-US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</a:br>
            <a:r>
              <a:rPr lang="th-TH" sz="3200" b="1" dirty="0" smtClean="0">
                <a:solidFill>
                  <a:srgbClr val="0000CC"/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ในจังหวัดตราด</a:t>
            </a:r>
            <a:endParaRPr lang="en-US" sz="3200" dirty="0">
              <a:solidFill>
                <a:srgbClr val="0000CC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5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90600" y="6324600"/>
            <a:ext cx="7808259" cy="336176"/>
          </a:xfrm>
        </p:spPr>
        <p:txBody>
          <a:bodyPr>
            <a:noAutofit/>
          </a:bodyPr>
          <a:lstStyle/>
          <a:p>
            <a:pPr algn="r"/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กลุ่ม</a:t>
            </a:r>
            <a:r>
              <a:rPr lang="th-TH" sz="2000" b="1" dirty="0">
                <a:solidFill>
                  <a:schemeClr val="accent5">
                    <a:lumMod val="75000"/>
                  </a:schemeClr>
                </a:solidFill>
                <a:latin typeface="TH Baijam" panose="02000506000000020004" pitchFamily="2" charset="-34"/>
                <a:ea typeface="Tahoma" panose="020B0604030504040204" pitchFamily="34" charset="0"/>
                <a:cs typeface="TH Baijam" panose="02000506000000020004" pitchFamily="2" charset="-34"/>
              </a:rPr>
              <a:t>งานอนามัยสิ่งแวดล้อมและอาชีวอนามัย สำนักงานสาธารณสุขจังหวัดตราด</a:t>
            </a:r>
            <a:endParaRPr lang="th-TH" sz="2000" b="1" dirty="0">
              <a:solidFill>
                <a:schemeClr val="accent5">
                  <a:lumMod val="75000"/>
                </a:schemeClr>
              </a:solidFill>
              <a:latin typeface="TH Baijam" panose="02000506000000020004" pitchFamily="2" charset="-34"/>
              <a:ea typeface="Tahoma" panose="020B0604030504040204" pitchFamily="34" charset="0"/>
              <a:cs typeface="TH Baijam" panose="02000506000000020004" pitchFamily="2" charset="-34"/>
            </a:endParaRPr>
          </a:p>
        </p:txBody>
      </p:sp>
      <p:sp>
        <p:nvSpPr>
          <p:cNvPr id="6" name="AutoShape 2" descr="Slide 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9"/>
          <a:stretch>
            <a:fillRect/>
          </a:stretch>
        </p:blipFill>
        <p:spPr bwMode="auto">
          <a:xfrm>
            <a:off x="4800600" y="1846774"/>
            <a:ext cx="3581400" cy="442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5" descr="Heart Stethoscope Images | Free Vectors, Stock Photos &amp; PS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AutoShape 7" descr="file:///C:/Users/tip_nb/Downloads/top-view-paper-heart-with-heartbeat-stethoscope-heart-day_23-2148635245.webp"/>
          <p:cNvSpPr>
            <a:spLocks noChangeAspect="1" noChangeArrowheads="1"/>
          </p:cNvSpPr>
          <p:nvPr/>
        </p:nvSpPr>
        <p:spPr bwMode="auto">
          <a:xfrm>
            <a:off x="155575" y="-2811463"/>
            <a:ext cx="9267825" cy="585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16193" r="12500" b="12311"/>
          <a:stretch>
            <a:fillRect/>
          </a:stretch>
        </p:blipFill>
        <p:spPr bwMode="auto">
          <a:xfrm>
            <a:off x="609600" y="3837709"/>
            <a:ext cx="4143010" cy="241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3742850" name="Text Box 1073742849"/>
          <p:cNvSpPr txBox="1"/>
          <p:nvPr/>
        </p:nvSpPr>
        <p:spPr>
          <a:xfrm>
            <a:off x="6379845" y="116205"/>
            <a:ext cx="2601595" cy="59245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anchor="t" anchorCtr="0"/>
          <a:p>
            <a:r>
              <a:rPr lang="en-US" sz="3200" b="1">
                <a:latin typeface="TH SarabunPSK" panose="020B0500040200020003" charset="0"/>
                <a:cs typeface="TH SarabunPSK" panose="020B0500040200020003" charset="0"/>
              </a:rPr>
              <a:t>เอกสารหมายเลข </a:t>
            </a:r>
            <a:r>
              <a:rPr lang="th-TH" altLang="en-US" sz="3200" b="1">
                <a:latin typeface="TH SarabunPSK" panose="020B0500040200020003" charset="0"/>
                <a:cs typeface="TH SarabunPSK" panose="020B0500040200020003" charset="0"/>
              </a:rPr>
              <a:t>๗</a:t>
            </a:r>
            <a:endParaRPr lang="en-US" sz="3200" b="1">
              <a:latin typeface="TH SarabunPSK" panose="020B0500040200020003" charset="0"/>
              <a:cs typeface="TH SarabunPSK" panose="020B0500040200020003" charset="0"/>
            </a:endParaRPr>
          </a:p>
          <a:p>
            <a:endParaRPr lang="en-US" sz="3200" b="1">
              <a:latin typeface="TH SarabunPSK" panose="020B0500040200020003" charset="0"/>
              <a:cs typeface="TH SarabunPSK" panose="020B05000402000200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รอง 2"/>
          <p:cNvSpPr txBox="1"/>
          <p:nvPr/>
        </p:nvSpPr>
        <p:spPr>
          <a:xfrm>
            <a:off x="381000" y="762000"/>
            <a:ext cx="8458200" cy="312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กฎกระทรวงสุขลักษณะของสถานที่</a:t>
            </a:r>
            <a:r>
              <a:rPr lang="th-TH" sz="2400" dirty="0" err="1" smtClean="0">
                <a:latin typeface="TH Baijam" panose="02000506000000020004" pitchFamily="2" charset="-34"/>
                <a:cs typeface="TH Baijam" panose="02000506000000020004" pitchFamily="2" charset="-34"/>
              </a:rPr>
              <a:t>จําหน่าย</a:t>
            </a: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อาหาร พ.ศ. 2561 ตามพระราชบัญญัติการสาธารณสุข พ.ศ. 2535 ได้กำหนดให้ผู้ประกอบกิจการและสัมผัสอาหารต้องมีสุขภาพแข็งแรง 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ไม่เป็นโรคติดต่อหรือพาหะนำโรคติดต่อ โรคผิวหนังที่น่ารังเกียจ หรือโรคอื่นๆ ตามที่กำหนดในข้อบัญญัติท้องถิ่น 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กฎกระทรวง เรื่อง กำหนดโรคต้องห้ามสำหรับคนต่างด้าวซึ่งเข้ามาในราชอาณาจักร 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หรือเข้ามามีถิ่นที่อยู่ในราชอาณาจักร  พ.ศ. 2563 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กฎกระทรวง การประกอบกิจการฆ่าสัตว์ พ.ศ. </a:t>
            </a:r>
            <a:r>
              <a:rPr lang="en-US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2564</a:t>
            </a: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 ที่กำหนดให้มีการตรวจสุขภาพผู้ชำแหละสัตว์ประกอบการขออนุญาตประกอบกิจการ</a:t>
            </a:r>
            <a:endParaRPr lang="en-US" sz="2400" dirty="0" smtClean="0"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endParaRPr lang="en-US" sz="2400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ความเป็นมา</a:t>
            </a:r>
            <a:endParaRPr lang="en-US" sz="28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6" name="ชื่อเรื่องรอง 2"/>
          <p:cNvSpPr txBox="1"/>
          <p:nvPr/>
        </p:nvSpPr>
        <p:spPr>
          <a:xfrm>
            <a:off x="374072" y="3882736"/>
            <a:ext cx="8465127" cy="22894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กลุ่มงานอนามัยสิ่งแวดล้อมและอาชีวอนามัยได้นำเรื่องดังกล่าวหารือในการประชุมคณะกรรมการบริหารการเงินการคลัง (</a:t>
            </a:r>
            <a:r>
              <a:rPr lang="en-US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CFO)</a:t>
            </a: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 จังหวัดตราด เมื่อวันจันทร์ที่ 25 กรกฎาคม 2565 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ณ ห้องประชุมพลอยแดงค่าล้ำ สำนักงานสาธารณสุขจังหวัดตราด เพื่อหารือแนวทางและ</a:t>
            </a:r>
            <a:b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ค่าตรวจสุขภาพประกอบใบรับรองแพทย์สำหรับผู้ประกอบกิจการเกี่ยวกับอาหารและสัมผัสอาหาร(</a:t>
            </a:r>
            <a:r>
              <a:rPr lang="en-US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Fit For work)</a:t>
            </a:r>
            <a:r>
              <a:rPr lang="th-TH" sz="24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 ในจังหวัดตราด ซึ่งมีข้อสรุปการประชุมดังต่อไปนี้</a:t>
            </a:r>
            <a:endParaRPr lang="en-US" sz="2400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819400" y="191631"/>
            <a:ext cx="5536988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รายการตรวจสุขภาพให้กับประกอบกิจการเกี่ยวกับอาหารและสัมผัสอาหาร </a:t>
            </a:r>
            <a:b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(</a:t>
            </a:r>
            <a:r>
              <a:rPr lang="en-US" sz="2000" dirty="0">
                <a:latin typeface="TH Baijam" panose="02000506000000020004" pitchFamily="2" charset="-34"/>
                <a:cs typeface="TH Baijam" panose="02000506000000020004" pitchFamily="2" charset="-34"/>
              </a:rPr>
              <a:t>Fit For work) </a:t>
            </a:r>
            <a: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b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4 รายการดังนี้ </a:t>
            </a:r>
            <a:endParaRPr lang="en-US" sz="2000" dirty="0"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en-US" sz="2000" dirty="0">
                <a:latin typeface="TH Baijam" panose="02000506000000020004" pitchFamily="2" charset="-34"/>
                <a:cs typeface="TH Baijam" panose="02000506000000020004" pitchFamily="2" charset="-34"/>
              </a:rPr>
              <a:t>1. X-ray chest </a:t>
            </a: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		</a:t>
            </a:r>
            <a:endParaRPr lang="en-US" sz="2000" dirty="0"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2. </a:t>
            </a:r>
            <a:r>
              <a:rPr lang="en-US" sz="2000" dirty="0">
                <a:latin typeface="TH Baijam" panose="02000506000000020004" pitchFamily="2" charset="-34"/>
                <a:cs typeface="TH Baijam" panose="02000506000000020004" pitchFamily="2" charset="-34"/>
              </a:rPr>
              <a:t>Stool exam</a:t>
            </a: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endParaRPr lang="th-TH" sz="2000" dirty="0" smtClean="0"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3.</a:t>
            </a:r>
            <a:r>
              <a:rPr lang="en-US" sz="2000" dirty="0">
                <a:latin typeface="TH Baijam" panose="02000506000000020004" pitchFamily="2" charset="-34"/>
                <a:cs typeface="TH Baijam" panose="02000506000000020004" pitchFamily="2" charset="-34"/>
              </a:rPr>
              <a:t> Stool culture</a:t>
            </a:r>
            <a:endParaRPr lang="en-US" sz="2000" dirty="0"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4.ใบรับรอง</a:t>
            </a: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แพทย์ 	</a:t>
            </a:r>
            <a:r>
              <a:rPr lang="th-TH" sz="2000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	 		</a:t>
            </a: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 </a:t>
            </a:r>
            <a:endParaRPr lang="en-US" sz="2000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4318529" y="3257462"/>
            <a:ext cx="1759527" cy="552538"/>
            <a:chOff x="4281055" y="3948545"/>
            <a:chExt cx="1759527" cy="552538"/>
          </a:xfrm>
        </p:grpSpPr>
        <p:sp>
          <p:nvSpPr>
            <p:cNvPr id="9" name="สี่เหลี่ยมผืนผ้ามุมมน 8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สี่เหลี่ยมผืนผ้า 9"/>
            <p:cNvSpPr/>
            <p:nvPr/>
          </p:nvSpPr>
          <p:spPr>
            <a:xfrm>
              <a:off x="4419600" y="3948545"/>
              <a:ext cx="14991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err="1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คป</a:t>
              </a:r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สจ.ตราด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2" name="สี่เหลี่ยมผืนผ้า 11"/>
          <p:cNvSpPr/>
          <p:nvPr/>
        </p:nvSpPr>
        <p:spPr>
          <a:xfrm>
            <a:off x="2514600" y="2495490"/>
            <a:ext cx="609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solidFill>
                  <a:srgbClr val="0000CC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โดยคิดค่าใช้จ่ายรวม </a:t>
            </a:r>
            <a:r>
              <a:rPr lang="th-TH" sz="2000" b="1" dirty="0" smtClean="0">
                <a:solidFill>
                  <a:srgbClr val="0000CC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4 </a:t>
            </a:r>
            <a:r>
              <a:rPr lang="th-TH" sz="2000" b="1" dirty="0">
                <a:solidFill>
                  <a:srgbClr val="0000CC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รายการ ในราคา </a:t>
            </a:r>
            <a:r>
              <a:rPr lang="th-TH" sz="2000" b="1" dirty="0" smtClean="0">
                <a:solidFill>
                  <a:srgbClr val="0000CC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500 </a:t>
            </a:r>
            <a:r>
              <a:rPr lang="th-TH" sz="2000" b="1" dirty="0">
                <a:solidFill>
                  <a:srgbClr val="0000CC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บาท (ห้าร้อยบาทถ้วน)</a:t>
            </a:r>
            <a:endParaRPr lang="en-US" sz="2000" b="1" dirty="0">
              <a:solidFill>
                <a:srgbClr val="0000CC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pSp>
        <p:nvGrpSpPr>
          <p:cNvPr id="13" name="กลุ่ม 12"/>
          <p:cNvGrpSpPr/>
          <p:nvPr/>
        </p:nvGrpSpPr>
        <p:grpSpPr>
          <a:xfrm>
            <a:off x="4343400" y="4248062"/>
            <a:ext cx="1759527" cy="552538"/>
            <a:chOff x="4281055" y="3948545"/>
            <a:chExt cx="1759527" cy="552538"/>
          </a:xfrm>
          <a:solidFill>
            <a:srgbClr val="00B050"/>
          </a:solidFill>
        </p:grpSpPr>
        <p:sp>
          <p:nvSpPr>
            <p:cNvPr id="14" name="สี่เหลี่ยมผืนผ้ามุมมน 13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4486126" y="3948545"/>
              <a:ext cx="136608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รพ.ทุกแห่ง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กลุ่ม 15"/>
          <p:cNvGrpSpPr/>
          <p:nvPr/>
        </p:nvGrpSpPr>
        <p:grpSpPr>
          <a:xfrm>
            <a:off x="4343400" y="5314862"/>
            <a:ext cx="1759527" cy="552538"/>
            <a:chOff x="4281055" y="3948545"/>
            <a:chExt cx="1759527" cy="552538"/>
          </a:xfrm>
          <a:solidFill>
            <a:srgbClr val="C00000"/>
          </a:solidFill>
        </p:grpSpPr>
        <p:sp>
          <p:nvSpPr>
            <p:cNvPr id="17" name="สี่เหลี่ยมผืนผ้ามุมมน 16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สี่เหลี่ยมผืนผ้า 17"/>
            <p:cNvSpPr/>
            <p:nvPr/>
          </p:nvSpPr>
          <p:spPr>
            <a:xfrm>
              <a:off x="4311399" y="3948545"/>
              <a:ext cx="171553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ท้องถิ่นจังหวัด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กลุ่ม 18"/>
          <p:cNvGrpSpPr/>
          <p:nvPr/>
        </p:nvGrpSpPr>
        <p:grpSpPr>
          <a:xfrm>
            <a:off x="6711646" y="5238662"/>
            <a:ext cx="1759527" cy="552538"/>
            <a:chOff x="4281055" y="3948545"/>
            <a:chExt cx="1759527" cy="552538"/>
          </a:xfrm>
          <a:solidFill>
            <a:srgbClr val="7030A0"/>
          </a:solidFill>
        </p:grpSpPr>
        <p:sp>
          <p:nvSpPr>
            <p:cNvPr id="20" name="สี่เหลี่ยมผืนผ้ามุมมน 19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สี่เหลี่ยมผืนผ้า 20"/>
            <p:cNvSpPr/>
            <p:nvPr/>
          </p:nvSpPr>
          <p:spPr>
            <a:xfrm>
              <a:off x="4399566" y="3948545"/>
              <a:ext cx="153920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err="1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อปท</a:t>
              </a:r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.ทุกแห่ง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กลุ่ม 21"/>
          <p:cNvGrpSpPr/>
          <p:nvPr/>
        </p:nvGrpSpPr>
        <p:grpSpPr>
          <a:xfrm>
            <a:off x="6747163" y="6019800"/>
            <a:ext cx="1759527" cy="552538"/>
            <a:chOff x="4281055" y="3948545"/>
            <a:chExt cx="1759527" cy="552538"/>
          </a:xfrm>
          <a:solidFill>
            <a:srgbClr val="FFFF00"/>
          </a:solidFill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สี่เหลี่ยมผืนผ้า 23"/>
            <p:cNvSpPr/>
            <p:nvPr/>
          </p:nvSpPr>
          <p:spPr>
            <a:xfrm>
              <a:off x="4319415" y="3948545"/>
              <a:ext cx="169950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smtClean="0">
                  <a:latin typeface="TH Baijam" panose="02000506000000020004" pitchFamily="2" charset="-34"/>
                  <a:cs typeface="TH Baijam" panose="02000506000000020004" pitchFamily="2" charset="-34"/>
                </a:rPr>
                <a:t>ผู้ประกอบการ</a:t>
              </a:r>
              <a:endParaRPr lang="en-US" sz="2800" b="1" dirty="0" smtClean="0"/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4343400" y="6000662"/>
            <a:ext cx="1759527" cy="552538"/>
            <a:chOff x="4281055" y="3948545"/>
            <a:chExt cx="1759527" cy="552538"/>
          </a:xfrm>
          <a:solidFill>
            <a:schemeClr val="accent6">
              <a:lumMod val="75000"/>
            </a:schemeClr>
          </a:solidFill>
        </p:grpSpPr>
        <p:sp>
          <p:nvSpPr>
            <p:cNvPr id="26" name="สี่เหลี่ยมผืนผ้ามุมมน 25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สี่เหลี่ยมผืนผ้า 26"/>
            <p:cNvSpPr/>
            <p:nvPr/>
          </p:nvSpPr>
          <p:spPr>
            <a:xfrm>
              <a:off x="4303384" y="3948545"/>
              <a:ext cx="173156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ปศุสัตว์จังหวัด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0" name="ลูกศรขวา 29"/>
          <p:cNvSpPr/>
          <p:nvPr/>
        </p:nvSpPr>
        <p:spPr>
          <a:xfrm>
            <a:off x="2057400" y="1080655"/>
            <a:ext cx="6096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04801" y="1032165"/>
            <a:ext cx="2251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มติการประชุม</a:t>
            </a:r>
            <a:endParaRPr lang="en-US" sz="28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cxnSp>
        <p:nvCxnSpPr>
          <p:cNvPr id="36" name="ลูกศรเชื่อมต่อแบบตรง 35"/>
          <p:cNvCxnSpPr>
            <a:stCxn id="27" idx="3"/>
          </p:cNvCxnSpPr>
          <p:nvPr/>
        </p:nvCxnSpPr>
        <p:spPr>
          <a:xfrm>
            <a:off x="6097293" y="6262272"/>
            <a:ext cx="6397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ลูกศรเชื่อมต่อแบบตรง 42"/>
          <p:cNvCxnSpPr>
            <a:stCxn id="20" idx="2"/>
          </p:cNvCxnSpPr>
          <p:nvPr/>
        </p:nvCxnSpPr>
        <p:spPr>
          <a:xfrm flipH="1">
            <a:off x="7591409" y="5791200"/>
            <a:ext cx="1" cy="25795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ลูกศรเชื่อมต่อแบบตรง 43"/>
          <p:cNvCxnSpPr/>
          <p:nvPr/>
        </p:nvCxnSpPr>
        <p:spPr>
          <a:xfrm>
            <a:off x="6096000" y="5562600"/>
            <a:ext cx="6397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กลุ่ม 45"/>
          <p:cNvGrpSpPr/>
          <p:nvPr/>
        </p:nvGrpSpPr>
        <p:grpSpPr>
          <a:xfrm>
            <a:off x="1177636" y="4343400"/>
            <a:ext cx="1759527" cy="552538"/>
            <a:chOff x="4281055" y="3948545"/>
            <a:chExt cx="1759527" cy="552538"/>
          </a:xfrm>
        </p:grpSpPr>
        <p:sp>
          <p:nvSpPr>
            <p:cNvPr id="47" name="สี่เหลี่ยมผืนผ้ามุมมน 46"/>
            <p:cNvSpPr/>
            <p:nvPr/>
          </p:nvSpPr>
          <p:spPr>
            <a:xfrm>
              <a:off x="4281055" y="3977896"/>
              <a:ext cx="1759527" cy="523187"/>
            </a:xfrm>
            <a:prstGeom prst="roundRect">
              <a:avLst/>
            </a:prstGeom>
            <a:solidFill>
              <a:srgbClr val="00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สี่เหลี่ยมผืนผ้า 47"/>
            <p:cNvSpPr/>
            <p:nvPr/>
          </p:nvSpPr>
          <p:spPr>
            <a:xfrm>
              <a:off x="4507765" y="3948545"/>
              <a:ext cx="132279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 err="1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ส</a:t>
              </a:r>
              <a:r>
                <a:rPr lang="th-TH" sz="2800" b="1" dirty="0" err="1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สจ</a:t>
              </a:r>
              <a:r>
                <a:rPr lang="th-TH" sz="2800" b="1" dirty="0" smtClean="0">
                  <a:solidFill>
                    <a:schemeClr val="bg1"/>
                  </a:solidFill>
                  <a:latin typeface="TH Baijam" panose="02000506000000020004" pitchFamily="2" charset="-34"/>
                  <a:cs typeface="TH Baijam" panose="02000506000000020004" pitchFamily="2" charset="-34"/>
                </a:rPr>
                <a:t>.ตราด</a:t>
              </a: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cxnSp>
        <p:nvCxnSpPr>
          <p:cNvPr id="50" name="ลูกศรเชื่อมต่อแบบตรง 49"/>
          <p:cNvCxnSpPr/>
          <p:nvPr/>
        </p:nvCxnSpPr>
        <p:spPr>
          <a:xfrm flipV="1">
            <a:off x="2937163" y="3780682"/>
            <a:ext cx="1381366" cy="69071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>
            <a:stCxn id="47" idx="3"/>
          </p:cNvCxnSpPr>
          <p:nvPr/>
        </p:nvCxnSpPr>
        <p:spPr>
          <a:xfrm>
            <a:off x="2937163" y="4634345"/>
            <a:ext cx="1436581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>
            <a:endCxn id="17" idx="1"/>
          </p:cNvCxnSpPr>
          <p:nvPr/>
        </p:nvCxnSpPr>
        <p:spPr>
          <a:xfrm>
            <a:off x="2937163" y="4866620"/>
            <a:ext cx="1406237" cy="73918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ลูกศรเชื่อมต่อแบบตรง 56"/>
          <p:cNvCxnSpPr>
            <a:endCxn id="26" idx="1"/>
          </p:cNvCxnSpPr>
          <p:nvPr/>
        </p:nvCxnSpPr>
        <p:spPr>
          <a:xfrm>
            <a:off x="2937163" y="4866620"/>
            <a:ext cx="1406237" cy="142498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480" y="106362"/>
            <a:ext cx="5007520" cy="667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2819400"/>
            <a:ext cx="2002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Baijam" panose="02000506000000020004" pitchFamily="2" charset="-34"/>
                <a:cs typeface="TH Baijam" panose="02000506000000020004" pitchFamily="2" charset="-34"/>
              </a:rPr>
              <a:t>ตัวอย่าง</a:t>
            </a:r>
            <a:endParaRPr lang="en-US" sz="36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276600" y="1524000"/>
            <a:ext cx="838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495800" y="1752600"/>
            <a:ext cx="838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05200" y="2057400"/>
            <a:ext cx="123004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581400" y="2438400"/>
            <a:ext cx="838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505200" y="4697504"/>
            <a:ext cx="11430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48200" y="5410200"/>
            <a:ext cx="11430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Presentation</Application>
  <PresentationFormat>นำเสนอทางหน้าจอ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SimSun</vt:lpstr>
      <vt:lpstr>Wingdings</vt:lpstr>
      <vt:lpstr>TH Baijam</vt:lpstr>
      <vt:lpstr>Tahoma</vt:lpstr>
      <vt:lpstr>TH SarabunPSK</vt:lpstr>
      <vt:lpstr>Calibri</vt:lpstr>
      <vt:lpstr>Microsoft YaHei</vt:lpstr>
      <vt:lpstr>Arial Unicode MS</vt:lpstr>
      <vt:lpstr>Angsana New</vt:lpstr>
      <vt:lpstr>Cordia New</vt:lpstr>
      <vt:lpstr>ชุดรูปแบบของ Office</vt:lpstr>
      <vt:lpstr>แนวทางและค่าตรวจสุขภาพ ประกอบใบรับรองแพทย์สำหรับ ผู้ประกอบกิจการเกี่ยวกับอาหารและสัมผัสอาหาร(Fit For work) ในจังหวัดตราด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แนวทางและค่าตรวจสุขภาพประกอบใบรับรองแพทย์สำหรับ ผู้ประกอบกิจการเกี่ยวกับอาหารและสัมผัสอาหาร(Fit For work) ในจังหวัดตราด</dc:title>
  <dc:creator>tip_nb</dc:creator>
  <cp:lastModifiedBy>jumlong</cp:lastModifiedBy>
  <cp:revision>9</cp:revision>
  <dcterms:created xsi:type="dcterms:W3CDTF">2022-08-02T02:27:00Z</dcterms:created>
  <dcterms:modified xsi:type="dcterms:W3CDTF">2022-08-08T02:27:56Z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456450F4AF384A4BAFDA0FC11F0B9CA2</vt:lpwstr>
  </property>
  <property fmtid="{D5CDD505-2E9C-101B-9397-08002B2CF9AE}" pid="3" name="KSOProductBuildVer">
    <vt:lpwstr>1033-11.2.0.11191</vt:lpwstr>
  </property>
</Properties>
</file>